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19"/>
  </p:notesMasterIdLst>
  <p:handoutMasterIdLst>
    <p:handoutMasterId r:id="rId20"/>
  </p:handoutMasterIdLst>
  <p:sldIdLst>
    <p:sldId id="256" r:id="rId3"/>
    <p:sldId id="270" r:id="rId4"/>
    <p:sldId id="285" r:id="rId5"/>
    <p:sldId id="284" r:id="rId6"/>
    <p:sldId id="283" r:id="rId7"/>
    <p:sldId id="279" r:id="rId8"/>
    <p:sldId id="280" r:id="rId9"/>
    <p:sldId id="281" r:id="rId10"/>
    <p:sldId id="286" r:id="rId11"/>
    <p:sldId id="287" r:id="rId12"/>
    <p:sldId id="288" r:id="rId13"/>
    <p:sldId id="289" r:id="rId14"/>
    <p:sldId id="290" r:id="rId15"/>
    <p:sldId id="291" r:id="rId16"/>
    <p:sldId id="275" r:id="rId17"/>
    <p:sldId id="278" r:id="rId18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33" autoAdjust="0"/>
    <p:restoredTop sz="93381" autoAdjust="0"/>
  </p:normalViewPr>
  <p:slideViewPr>
    <p:cSldViewPr>
      <p:cViewPr varScale="1">
        <p:scale>
          <a:sx n="56" d="100"/>
          <a:sy n="56" d="100"/>
        </p:scale>
        <p:origin x="138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7733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58361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686800" y="6400800"/>
            <a:ext cx="685800" cy="396240"/>
          </a:xfrm>
          <a:prstGeom prst="bracketPair">
            <a:avLst>
              <a:gd name="adj" fmla="val 17949"/>
            </a:avLst>
          </a:prstGeom>
        </p:spPr>
        <p:txBody>
          <a:bodyPr/>
          <a:lstStyle/>
          <a:p>
            <a:fld id="{47C198E2-3EBB-4273-84A1-D23D84FB35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7772400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EC821C"/>
              </a:buClr>
              <a:defRPr sz="2800"/>
            </a:lvl1pPr>
            <a:lvl2pPr>
              <a:buClr>
                <a:srgbClr val="EC821C"/>
              </a:buClr>
              <a:defRPr sz="2800"/>
            </a:lvl2pPr>
            <a:lvl3pPr>
              <a:buClr>
                <a:srgbClr val="EC821C"/>
              </a:buClr>
              <a:defRPr sz="2400"/>
            </a:lvl3pPr>
            <a:lvl4pPr>
              <a:buClr>
                <a:srgbClr val="EC821C"/>
              </a:buClr>
              <a:defRPr sz="2000"/>
            </a:lvl4pPr>
            <a:lvl5pPr>
              <a:buClr>
                <a:srgbClr val="EC821C"/>
              </a:buCl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/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9549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686800" y="6400800"/>
            <a:ext cx="685800" cy="396240"/>
          </a:xfrm>
          <a:prstGeom prst="bracketPair">
            <a:avLst>
              <a:gd name="adj" fmla="val 17949"/>
            </a:avLst>
          </a:prstGeom>
        </p:spPr>
        <p:txBody>
          <a:bodyPr/>
          <a:lstStyle/>
          <a:p>
            <a:fld id="{47C198E2-3EBB-4273-84A1-D23D84FB35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7772400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EC821C"/>
              </a:buClr>
              <a:defRPr sz="2800"/>
            </a:lvl1pPr>
            <a:lvl2pPr>
              <a:buClr>
                <a:srgbClr val="EC821C"/>
              </a:buClr>
              <a:defRPr sz="2800"/>
            </a:lvl2pPr>
            <a:lvl3pPr>
              <a:buClr>
                <a:srgbClr val="EC821C"/>
              </a:buClr>
              <a:defRPr sz="2400"/>
            </a:lvl3pPr>
            <a:lvl4pPr>
              <a:buClr>
                <a:srgbClr val="EC821C"/>
              </a:buClr>
              <a:defRPr sz="2000"/>
            </a:lvl4pPr>
            <a:lvl5pPr>
              <a:buClr>
                <a:srgbClr val="EC821C"/>
              </a:buCl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/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2561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0915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For charts use this style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043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For charts use this style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  <p:sldLayoutId id="2147483682" r:id="rId6"/>
    <p:sldLayoutId id="2147483690" r:id="rId7"/>
    <p:sldLayoutId id="2147483691" r:id="rId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  <p:sldLayoutId id="2147483692" r:id="rId6"/>
    <p:sldLayoutId id="2147483693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0" y="1752600"/>
            <a:ext cx="8763000" cy="1143000"/>
          </a:xfrm>
        </p:spPr>
        <p:txBody>
          <a:bodyPr/>
          <a:lstStyle/>
          <a:p>
            <a:r>
              <a:rPr lang="en-US" sz="3600" b="1" dirty="0" smtClean="0"/>
              <a:t>Africa RISING Baseline Survey Data Summary – Tanzania </a:t>
            </a:r>
            <a:endParaRPr lang="en-US" sz="3600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762000" y="3048000"/>
            <a:ext cx="7467600" cy="2819400"/>
          </a:xfrm>
        </p:spPr>
        <p:txBody>
          <a:bodyPr/>
          <a:lstStyle/>
          <a:p>
            <a:pPr marL="628650" indent="-514350"/>
            <a:endParaRPr lang="en-US" b="1" dirty="0" smtClean="0">
              <a:solidFill>
                <a:srgbClr val="FF0000"/>
              </a:solidFill>
            </a:endParaRPr>
          </a:p>
          <a:p>
            <a:pPr marL="628650" indent="-514350"/>
            <a:r>
              <a:rPr lang="en-US" b="1" dirty="0" smtClean="0"/>
              <a:t>Carlo Azzarri, Beliyou Haile, Cleo Roberts </a:t>
            </a:r>
          </a:p>
          <a:p>
            <a:pPr marL="628650" indent="-514350"/>
            <a:r>
              <a:rPr lang="en-US" b="1" dirty="0" smtClean="0"/>
              <a:t>IFPRI</a:t>
            </a:r>
          </a:p>
          <a:p>
            <a:pPr marL="628650" indent="-514350"/>
            <a:endParaRPr lang="en-US" b="1" dirty="0"/>
          </a:p>
          <a:p>
            <a:pPr marL="628650" indent="-514350"/>
            <a:r>
              <a:rPr lang="en-US" b="1" dirty="0" smtClean="0"/>
              <a:t>Africa </a:t>
            </a:r>
            <a:r>
              <a:rPr lang="en-US" b="1" dirty="0"/>
              <a:t>RISING M&amp;E Meeting</a:t>
            </a:r>
          </a:p>
          <a:p>
            <a:r>
              <a:rPr lang="en-US" b="1" dirty="0"/>
              <a:t>13-14 November 2014, Arusha, Tanzania</a:t>
            </a:r>
          </a:p>
          <a:p>
            <a:pPr marL="628650" indent="-514350"/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198E2-3EBB-4273-84A1-D23D84FB3518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381000" y="1051560"/>
            <a:ext cx="8534400" cy="685800"/>
          </a:xfrm>
        </p:spPr>
        <p:txBody>
          <a:bodyPr/>
          <a:lstStyle/>
          <a:p>
            <a:pPr marL="114300" indent="0" algn="ctr">
              <a:buNone/>
            </a:pPr>
            <a:r>
              <a:rPr lang="en-US" b="1" dirty="0" smtClean="0"/>
              <a:t>Sample size and distribution</a:t>
            </a:r>
            <a:endParaRPr lang="en-US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81000" y="1600200"/>
          <a:ext cx="7924800" cy="49034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17406"/>
                <a:gridCol w="1945049"/>
                <a:gridCol w="1585892"/>
                <a:gridCol w="895564"/>
                <a:gridCol w="1385325"/>
                <a:gridCol w="895564"/>
              </a:tblGrid>
              <a:tr h="21820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effectLst/>
                        </a:rPr>
                        <a:t>Cercle</a:t>
                      </a:r>
                      <a:endParaRPr lang="en-US" sz="14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effectLst/>
                        </a:rPr>
                        <a:t>Commune</a:t>
                      </a:r>
                      <a:endParaRPr lang="en-US" sz="14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effectLst/>
                        </a:rPr>
                        <a:t>Village</a:t>
                      </a:r>
                      <a:endParaRPr lang="en-US" sz="14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effectLst/>
                        </a:rPr>
                        <a:t>All HH</a:t>
                      </a:r>
                      <a:endParaRPr lang="en-US" sz="14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effectLst/>
                        </a:rPr>
                        <a:t>Beneficiaries</a:t>
                      </a:r>
                      <a:endParaRPr lang="en-US" sz="14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Control</a:t>
                      </a:r>
                      <a:endParaRPr lang="en-US" sz="14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18209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effectLst/>
                        </a:rPr>
                        <a:t>Bougouni</a:t>
                      </a:r>
                      <a:endParaRPr lang="en-US" sz="14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Danou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Dieba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25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25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1820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Faradiele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Flola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28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28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1820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Faragouaran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Sibirila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15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15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1820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Keleya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Dialakoro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35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35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1820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Kouroulamni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Madina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19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19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1820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Sido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Siratogo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35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35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1820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Sido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Sakoro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37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37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1820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Syentoula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Dossola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36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36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18209">
                <a:tc rowSpan="10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effectLst/>
                        </a:rPr>
                        <a:t>Koutiala</a:t>
                      </a:r>
                      <a:endParaRPr lang="en-US" sz="14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Diouradougou-kafo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Tiere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36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36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1820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Gouadji-kao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N'Togonasso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35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35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1820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Konina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Konina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35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35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1820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Konseguela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Konseguela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35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35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1820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N'golonianasso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N'golonianasso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57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57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1820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Songoua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Sirakele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56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56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1820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Sido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Nampossela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35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35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1820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Zanfigue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Bobola-zangasso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35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35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1820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M'Pessoba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M'pessoba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47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47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1820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Fakolo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Zansoni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25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25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1820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effectLst/>
                        </a:rPr>
                        <a:t>Yanfolila</a:t>
                      </a:r>
                      <a:endParaRPr lang="en-US" sz="14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Wossolo balle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 err="1">
                          <a:effectLst/>
                        </a:rPr>
                        <a:t>Goualala</a:t>
                      </a:r>
                      <a:r>
                        <a:rPr lang="en-US" sz="1400" u="none" strike="noStrike" dirty="0">
                          <a:effectLst/>
                        </a:rPr>
                        <a:t> 1</a:t>
                      </a:r>
                      <a:endParaRPr lang="en-US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35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35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1820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Gouanan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Yorobougoula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44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44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1820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Total</a:t>
                      </a:r>
                      <a:endParaRPr lang="en-US" sz="14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705</a:t>
                      </a:r>
                      <a:endParaRPr lang="en-US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351</a:t>
                      </a:r>
                      <a:endParaRPr lang="en-US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354</a:t>
                      </a:r>
                      <a:endParaRPr lang="en-US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0702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 txBox="1">
            <a:spLocks/>
          </p:cNvSpPr>
          <p:nvPr/>
        </p:nvSpPr>
        <p:spPr>
          <a:xfrm>
            <a:off x="47068" y="152400"/>
            <a:ext cx="8534400" cy="685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n-US" b="1" smtClean="0"/>
              <a:t>Farming system </a:t>
            </a:r>
            <a:endParaRPr lang="en-US" b="1" dirty="0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990600"/>
            <a:ext cx="88392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197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2400"/>
            <a:ext cx="8305800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3568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533400"/>
            <a:ext cx="807720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564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81000"/>
            <a:ext cx="8153400" cy="617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254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198E2-3EBB-4273-84A1-D23D84FB3518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381000" y="1219200"/>
            <a:ext cx="8534400" cy="685800"/>
          </a:xfrm>
        </p:spPr>
        <p:txBody>
          <a:bodyPr/>
          <a:lstStyle/>
          <a:p>
            <a:pPr marL="114300" indent="0" algn="ctr">
              <a:buNone/>
            </a:pPr>
            <a:r>
              <a:rPr lang="en-US" b="1" smtClean="0"/>
              <a:t>Road </a:t>
            </a:r>
            <a:r>
              <a:rPr lang="en-US" b="1" dirty="0" smtClean="0"/>
              <a:t>ahead </a:t>
            </a:r>
            <a:endParaRPr lang="en-US" b="1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381000" y="1905000"/>
            <a:ext cx="8534400" cy="4724400"/>
          </a:xfrm>
        </p:spPr>
        <p:txBody>
          <a:bodyPr/>
          <a:lstStyle/>
          <a:p>
            <a:r>
              <a:rPr lang="en-US" dirty="0" smtClean="0"/>
              <a:t>Keep in mind ARBES uses</a:t>
            </a:r>
          </a:p>
          <a:p>
            <a:pPr lvl="1"/>
            <a:r>
              <a:rPr lang="en-US" dirty="0" smtClean="0"/>
              <a:t>Evaluation</a:t>
            </a:r>
          </a:p>
          <a:p>
            <a:pPr lvl="1"/>
            <a:r>
              <a:rPr lang="en-US" dirty="0" smtClean="0"/>
              <a:t>Long-term plans</a:t>
            </a:r>
          </a:p>
          <a:p>
            <a:pPr lvl="1"/>
            <a:r>
              <a:rPr lang="en-US" dirty="0" smtClean="0"/>
              <a:t>Generalizable conclusions</a:t>
            </a:r>
          </a:p>
          <a:p>
            <a:pPr lvl="1"/>
            <a:r>
              <a:rPr lang="en-US" dirty="0" smtClean="0"/>
              <a:t>Limited monitoring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6906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rgbClr val="156834"/>
                </a:solidFill>
                <a:latin typeface="Gill Sans" pitchFamily="34" charset="0"/>
              </a:rPr>
              <a:t>Thank You</a:t>
            </a:r>
            <a:endParaRPr lang="en-US" dirty="0">
              <a:solidFill>
                <a:srgbClr val="156834"/>
              </a:solidFill>
              <a:latin typeface="Gill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9521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198E2-3EBB-4273-84A1-D23D84FB3518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381000" y="1051560"/>
            <a:ext cx="8534400" cy="685800"/>
          </a:xfrm>
        </p:spPr>
        <p:txBody>
          <a:bodyPr/>
          <a:lstStyle/>
          <a:p>
            <a:pPr marL="114300" indent="0" algn="ctr">
              <a:buNone/>
            </a:pPr>
            <a:r>
              <a:rPr lang="en-US" b="1" dirty="0" smtClean="0"/>
              <a:t>Sample size and distribution</a:t>
            </a:r>
            <a:endParaRPr lang="en-US" b="1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" y="1537247"/>
            <a:ext cx="8359140" cy="53356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1399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Cross-project interaction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5697869"/>
              </p:ext>
            </p:extLst>
          </p:nvPr>
        </p:nvGraphicFramePr>
        <p:xfrm>
          <a:off x="457200" y="2286002"/>
          <a:ext cx="7772400" cy="42671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637532"/>
                <a:gridCol w="3134868"/>
              </a:tblGrid>
              <a:tr h="38792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>
                          <a:effectLst/>
                        </a:rPr>
                        <a:t>Beneficiary type</a:t>
                      </a:r>
                      <a:endParaRPr lang="en-US" sz="18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>
                          <a:effectLst/>
                        </a:rPr>
                        <a:t>Number of Households</a:t>
                      </a:r>
                      <a:endParaRPr lang="en-US" sz="18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8792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AR only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107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8792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IE only, no coupon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136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8792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IE only, one coupon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161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8792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IE only, multiple coupons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12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8792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AR + IE, no coupon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6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8792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AR + IE, one coupon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10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8792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AR + IE, multiple coupons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3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8792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non-beneficiary in beneficiary village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105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8792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>
                          <a:effectLst/>
                        </a:rPr>
                        <a:t>Control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270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8792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>
                          <a:effectLst/>
                        </a:rPr>
                        <a:t>Total</a:t>
                      </a:r>
                      <a:endParaRPr lang="en-US" sz="18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810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08338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46072" y="1216356"/>
            <a:ext cx="8458200" cy="838200"/>
          </a:xfrm>
        </p:spPr>
        <p:txBody>
          <a:bodyPr/>
          <a:lstStyle/>
          <a:p>
            <a:pPr algn="ctr"/>
            <a:r>
              <a:rPr lang="en-US" sz="2800" dirty="0"/>
              <a:t>T</a:t>
            </a:r>
            <a:r>
              <a:rPr lang="en-US" sz="2800" dirty="0" smtClean="0"/>
              <a:t>ARBES: village characteristics in TZA</a:t>
            </a:r>
            <a:endParaRPr lang="en-US" sz="2800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8066" y="1703696"/>
            <a:ext cx="6431216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val 3"/>
          <p:cNvSpPr/>
          <p:nvPr/>
        </p:nvSpPr>
        <p:spPr>
          <a:xfrm>
            <a:off x="4495800" y="1752600"/>
            <a:ext cx="1981200" cy="990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572000" y="3962400"/>
            <a:ext cx="2133600" cy="533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7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1" y="555812"/>
            <a:ext cx="9035600" cy="6304047"/>
          </a:xfrm>
          <a:prstGeom prst="rect">
            <a:avLst/>
          </a:prstGeom>
        </p:spPr>
      </p:pic>
      <p:sp>
        <p:nvSpPr>
          <p:cNvPr id="4" name="Text Placeholder 2"/>
          <p:cNvSpPr txBox="1">
            <a:spLocks/>
          </p:cNvSpPr>
          <p:nvPr/>
        </p:nvSpPr>
        <p:spPr>
          <a:xfrm>
            <a:off x="47068" y="152400"/>
            <a:ext cx="8534400" cy="685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n-US" b="1" smtClean="0"/>
              <a:t>Farming system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432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0"/>
            <a:ext cx="8153400" cy="5562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62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52400"/>
            <a:ext cx="85344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81000"/>
            <a:ext cx="8686800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4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14300" y="609600"/>
            <a:ext cx="8763000" cy="1143000"/>
          </a:xfrm>
        </p:spPr>
        <p:txBody>
          <a:bodyPr>
            <a:normAutofit lnSpcReduction="10000"/>
          </a:bodyPr>
          <a:lstStyle/>
          <a:p>
            <a:r>
              <a:rPr lang="en-US" sz="3600" b="1" dirty="0" smtClean="0"/>
              <a:t>Africa RISING Baseline Survey Data Summary – </a:t>
            </a:r>
            <a:r>
              <a:rPr lang="en-US" sz="3600" b="1" dirty="0" err="1" smtClean="0"/>
              <a:t>Mali</a:t>
            </a:r>
            <a:r>
              <a:rPr lang="en-US" sz="3600" b="1" dirty="0" smtClean="0"/>
              <a:t> </a:t>
            </a:r>
            <a:endParaRPr lang="en-US" sz="3600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762000" y="2362200"/>
            <a:ext cx="7467600" cy="2819400"/>
          </a:xfrm>
        </p:spPr>
        <p:txBody>
          <a:bodyPr>
            <a:normAutofit fontScale="85000" lnSpcReduction="10000"/>
          </a:bodyPr>
          <a:lstStyle/>
          <a:p>
            <a:pPr marL="628650" indent="-514350"/>
            <a:endParaRPr lang="en-US" b="1" dirty="0" smtClean="0">
              <a:solidFill>
                <a:srgbClr val="FF0000"/>
              </a:solidFill>
            </a:endParaRPr>
          </a:p>
          <a:p>
            <a:pPr marL="628650" indent="-514350"/>
            <a:r>
              <a:rPr lang="en-US" b="1" dirty="0" smtClean="0"/>
              <a:t>Carlo Azzarri, Beliyou Haile, Cleo Roberts </a:t>
            </a:r>
          </a:p>
          <a:p>
            <a:pPr marL="628650" indent="-514350"/>
            <a:r>
              <a:rPr lang="en-US" b="1" dirty="0" smtClean="0"/>
              <a:t>IFPRI</a:t>
            </a:r>
          </a:p>
          <a:p>
            <a:pPr marL="628650" indent="-514350"/>
            <a:endParaRPr lang="en-US" b="1" dirty="0"/>
          </a:p>
          <a:p>
            <a:pPr marL="628650" indent="-514350"/>
            <a:r>
              <a:rPr lang="en-US" b="1" dirty="0" smtClean="0"/>
              <a:t>Africa </a:t>
            </a:r>
            <a:r>
              <a:rPr lang="en-US" b="1" dirty="0"/>
              <a:t>RISING M&amp;E Meeting</a:t>
            </a:r>
          </a:p>
          <a:p>
            <a:r>
              <a:rPr lang="en-US" b="1" dirty="0"/>
              <a:t>13-14 November 2014, Arusha, Tanzania</a:t>
            </a:r>
          </a:p>
          <a:p>
            <a:pPr marL="628650" indent="-514350"/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393062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F2CDDABB-6079-4B58-BA01-38B248FFE8FF}" vid="{D4AFA8C6-0D9F-4951-805A-C34A26834B15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F2CDDABB-6079-4B58-BA01-38B248FFE8FF}" vid="{713B4339-D59B-4FCE-A246-FB3D4F817674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425</TotalTime>
  <Words>249</Words>
  <Application>Microsoft Office PowerPoint</Application>
  <PresentationFormat>On-screen Show (4:3)</PresentationFormat>
  <Paragraphs>169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Cambria</vt:lpstr>
      <vt:lpstr>Gill Sans</vt:lpstr>
      <vt:lpstr>Wingdings</vt:lpstr>
      <vt:lpstr>Africa RISING presentation_template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IFPRI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Roberts, Cleophelia (IFPRI)</dc:creator>
  <cp:lastModifiedBy>Roberts, Cleophelia (IFPRI)</cp:lastModifiedBy>
  <cp:revision>21</cp:revision>
  <cp:lastPrinted>2011-10-06T11:45:23Z</cp:lastPrinted>
  <dcterms:created xsi:type="dcterms:W3CDTF">2014-10-08T17:30:25Z</dcterms:created>
  <dcterms:modified xsi:type="dcterms:W3CDTF">2015-02-04T17:22:48Z</dcterms:modified>
</cp:coreProperties>
</file>